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332" r:id="rId4"/>
    <p:sldId id="381" r:id="rId5"/>
    <p:sldId id="310" r:id="rId6"/>
    <p:sldId id="362" r:id="rId7"/>
    <p:sldId id="363" r:id="rId8"/>
    <p:sldId id="383" r:id="rId9"/>
    <p:sldId id="366" r:id="rId10"/>
    <p:sldId id="357" r:id="rId11"/>
    <p:sldId id="355" r:id="rId12"/>
    <p:sldId id="367" r:id="rId13"/>
    <p:sldId id="386" r:id="rId14"/>
    <p:sldId id="269" r:id="rId15"/>
    <p:sldId id="368" r:id="rId16"/>
    <p:sldId id="380" r:id="rId17"/>
    <p:sldId id="262" r:id="rId19"/>
    <p:sldId id="399" r:id="rId20"/>
    <p:sldId id="394" r:id="rId21"/>
    <p:sldId id="400" r:id="rId22"/>
    <p:sldId id="396" r:id="rId23"/>
    <p:sldId id="263" r:id="rId24"/>
    <p:sldId id="401" r:id="rId25"/>
    <p:sldId id="402" r:id="rId26"/>
    <p:sldId id="364" r:id="rId27"/>
    <p:sldId id="379" r:id="rId28"/>
    <p:sldId id="403" r:id="rId29"/>
    <p:sldId id="404" r:id="rId30"/>
    <p:sldId id="405" r:id="rId31"/>
    <p:sldId id="275" r:id="rId32"/>
    <p:sldId id="311" r:id="rId33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006666"/>
    <a:srgbClr val="FFFF99"/>
    <a:srgbClr val="CC00FF"/>
    <a:srgbClr val="CC66FF"/>
    <a:srgbClr val="FF0000"/>
    <a:srgbClr val="0066FF"/>
    <a:srgbClr val="FF00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 autoAdjust="0"/>
    <p:restoredTop sz="94331" autoAdjust="0"/>
  </p:normalViewPr>
  <p:slideViewPr>
    <p:cSldViewPr showGuides="1">
      <p:cViewPr varScale="1">
        <p:scale>
          <a:sx n="99" d="100"/>
          <a:sy n="99" d="100"/>
        </p:scale>
        <p:origin x="300" y="72"/>
      </p:cViewPr>
      <p:guideLst>
        <p:guide orient="horz" pos="2171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91B56421-1D2B-4083-8659-60DA1AAA0FF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4DB10842-B541-4CD2-AFD9-095740ED15B7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10842-B541-4CD2-AFD9-095740ED15B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10842-B541-4CD2-AFD9-095740ED15B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EA17E-8203-49CF-9288-E6BD3780E8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7C217F-BD96-45E1-8BA8-E7E8355730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4EE31C-D338-4473-B180-8937D97556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D158C-5394-4C4D-8381-686C0683E97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0FD7D-C905-46DA-9E06-E6F4FAA7B86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53D03-2922-4ABD-8512-970112184BB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AC8CE-8232-4CDA-BE9F-9A609D072F3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995F6-759B-4643-B178-A23B4342765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44AD5-ACEC-4E36-94D9-D1D4D1C9B34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4495F-DCE9-4DA3-93CE-22664E27817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28F30-0F93-47A9-80AF-4995538FCED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E386F6-9D90-486F-AFD5-75C177EFCA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CE540-7CEE-41EF-B137-A0A4D5C2ADB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E65D1-9CA9-43F2-8021-F7342807B8D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10865-3167-42D7-AA4F-9E838F540D4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F4F02C-3532-4427-86E8-4680FE705A1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16AEA-1995-4621-9803-8FF6CA75A2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A6D132-8381-40FF-848A-6F8EDFA83C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33703-13D6-4094-9332-D384A38EF17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648A-3A63-4D75-B0FB-931683C6FA68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2D713-567E-458B-B87C-171FA69CC1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93CFE2-F01B-4099-8486-341140B1A3C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29E2E2D3-9F49-44E9-B7E0-E3585813DC4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E68A-4B02-4C2B-BFAF-5D22EF3B0F3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WordArt 5"/>
          <p:cNvSpPr>
            <a:spLocks noChangeArrowheads="1" noChangeShapeType="1" noTextEdit="1"/>
          </p:cNvSpPr>
          <p:nvPr/>
        </p:nvSpPr>
        <p:spPr bwMode="auto">
          <a:xfrm>
            <a:off x="8112224" y="1196752"/>
            <a:ext cx="2937520" cy="769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6743701" y="1987103"/>
            <a:ext cx="2749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3200" dirty="0">
                <a:solidFill>
                  <a:srgbClr val="CC00FF"/>
                </a:solidFill>
              </a:rPr>
              <a:t>Surprise party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algn="ctr" eaLnBrk="0" hangingPunct="0"/>
            <a:r>
              <a:rPr lang="zh-CN" altLang="en-US" sz="3200" dirty="0">
                <a:solidFill>
                  <a:srgbClr val="CC00FF"/>
                </a:solidFill>
              </a:rPr>
              <a:t>惊喜聚会 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271464" y="4221088"/>
            <a:ext cx="993710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rtl="1" eaLnBrk="0" hangingPunct="0">
              <a:lnSpc>
                <a:spcPct val="120000"/>
              </a:lnSpc>
            </a:pPr>
            <a:r>
              <a:rPr lang="en-US" altLang="zh-CN" sz="3200" dirty="0"/>
              <a:t>A surprise party is a party that is not made known </a:t>
            </a:r>
            <a:r>
              <a:rPr lang="en-US" altLang="zh-CN" sz="3200" dirty="0" smtClean="0"/>
              <a:t>beforehand (</a:t>
            </a:r>
            <a:r>
              <a:rPr lang="zh-CN" altLang="en-US" sz="3200" dirty="0"/>
              <a:t>提前</a:t>
            </a:r>
            <a:r>
              <a:rPr lang="en-US" altLang="zh-CN" sz="3200" dirty="0"/>
              <a:t>) to the person. Birthday surprise parties are the most common kind of surprise party. 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764704"/>
            <a:ext cx="4959914" cy="3263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764704"/>
            <a:ext cx="4571622" cy="17067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82223" y="2636911"/>
            <a:ext cx="10225136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Blip>
                <a:blip r:embed="rId3"/>
              </a:buBlip>
            </a:pPr>
            <a:r>
              <a:rPr lang="en-US" altLang="zh-CN" sz="3200" dirty="0"/>
              <a:t>If we have a party at home, what preparations do we have to make? Do you know how to make invitations?</a:t>
            </a:r>
            <a:endParaRPr lang="en-US" altLang="zh-CN" sz="3200" dirty="0"/>
          </a:p>
          <a:p>
            <a:pPr marL="457200" indent="-457200">
              <a:lnSpc>
                <a:spcPct val="120000"/>
              </a:lnSpc>
              <a:buBlip>
                <a:blip r:embed="rId3"/>
              </a:buBlip>
            </a:pPr>
            <a:r>
              <a:rPr lang="en-US" altLang="zh-CN" sz="3200" dirty="0"/>
              <a:t>How to accept an invitation?</a:t>
            </a:r>
            <a:endParaRPr lang="en-US" altLang="zh-CN" sz="3200" dirty="0"/>
          </a:p>
          <a:p>
            <a:pPr marL="457200" indent="-457200">
              <a:lnSpc>
                <a:spcPct val="120000"/>
              </a:lnSpc>
              <a:buBlip>
                <a:blip r:embed="rId3"/>
              </a:buBlip>
            </a:pPr>
            <a:r>
              <a:rPr lang="en-US" altLang="zh-CN" sz="3200" dirty="0"/>
              <a:t>How to turn down an invitation politely?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2136057" y="3261841"/>
            <a:ext cx="8353425" cy="213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/>
              <a:t>Message 1: ________________________</a:t>
            </a:r>
            <a:endParaRPr lang="en-US" altLang="zh-CN" sz="3400"/>
          </a:p>
          <a:p>
            <a:pPr eaLnBrk="1" hangingPunct="1">
              <a:lnSpc>
                <a:spcPct val="130000"/>
              </a:lnSpc>
            </a:pPr>
            <a:r>
              <a:rPr lang="en-US" altLang="zh-CN" sz="3400"/>
              <a:t>Message 2: ________________________</a:t>
            </a:r>
            <a:endParaRPr lang="en-US" altLang="zh-CN" sz="3400"/>
          </a:p>
          <a:p>
            <a:pPr eaLnBrk="1" hangingPunct="1">
              <a:lnSpc>
                <a:spcPct val="130000"/>
              </a:lnSpc>
            </a:pPr>
            <a:r>
              <a:rPr lang="en-US" altLang="zh-CN" sz="3400"/>
              <a:t>Message 3: ________________________</a:t>
            </a:r>
            <a:endParaRPr lang="en-US" altLang="zh-CN" sz="340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847528" y="1024664"/>
            <a:ext cx="9865096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Read the messages quickly. Why did the people write them? Match the reason with each message. </a:t>
            </a:r>
            <a:endParaRPr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14132" y="4646490"/>
            <a:ext cx="4175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solidFill>
                  <a:srgbClr val="FF0000"/>
                </a:solidFill>
                <a:cs typeface="Times New Roman" panose="02020603050405020304" pitchFamily="18" charset="0"/>
              </a:rPr>
              <a:t>make an invitation</a:t>
            </a:r>
            <a:endParaRPr lang="en-US" altLang="zh-CN" sz="3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512544" y="3930701"/>
            <a:ext cx="504031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turn down an invitation 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12544" y="3214912"/>
            <a:ext cx="417671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solidFill>
                  <a:srgbClr val="FF0000"/>
                </a:solidFill>
              </a:rPr>
              <a:t>accept an invitation</a:t>
            </a:r>
            <a:endParaRPr lang="en-US" altLang="zh-CN" sz="3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96752"/>
            <a:ext cx="1219099" cy="1219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0" grpId="0" autoUpdateAnimBg="0"/>
      <p:bldP spid="1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623392" y="533771"/>
            <a:ext cx="8837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9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</a:rPr>
              <a:t>Find out sentences to support your answers.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2430" name="Group 30"/>
          <p:cNvGraphicFramePr>
            <a:graphicFrameLocks noGrp="1"/>
          </p:cNvGraphicFramePr>
          <p:nvPr/>
        </p:nvGraphicFramePr>
        <p:xfrm>
          <a:off x="623392" y="1412776"/>
          <a:ext cx="10873208" cy="4809927"/>
        </p:xfrm>
        <a:graphic>
          <a:graphicData uri="http://schemas.openxmlformats.org/drawingml/2006/table">
            <a:tbl>
              <a:tblPr/>
              <a:tblGrid>
                <a:gridCol w="5075154"/>
                <a:gridCol w="5798054"/>
              </a:tblGrid>
              <a:tr h="86431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Passages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18000" marT="18000" marB="180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Supporting sentences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18000" marT="18000" marB="180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</a:tr>
              <a:tr h="136815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Passage 1  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 the invitation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36815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b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Passage 2  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turn down an invitation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039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Passage 3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make an invitation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18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2427" name="Text Box 27"/>
          <p:cNvSpPr txBox="1">
            <a:spLocks noChangeArrowheads="1"/>
          </p:cNvSpPr>
          <p:nvPr/>
        </p:nvSpPr>
        <p:spPr bwMode="auto">
          <a:xfrm>
            <a:off x="5807968" y="2423914"/>
            <a:ext cx="532859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I can help… I can also help… I already…</a:t>
            </a:r>
            <a:endParaRPr lang="en-US" altLang="zh-CN" sz="1800" b="0" dirty="0">
              <a:solidFill>
                <a:srgbClr val="FF0000"/>
              </a:solidFill>
            </a:endParaRPr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5807968" y="3816303"/>
            <a:ext cx="532859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I’d love to come to the party, but I’m not available.</a:t>
            </a:r>
            <a:endParaRPr lang="en-US" altLang="zh-CN" sz="1800" b="0" dirty="0">
              <a:solidFill>
                <a:srgbClr val="FF0000"/>
              </a:solidFill>
            </a:endParaRPr>
          </a:p>
        </p:txBody>
      </p:sp>
      <p:sp>
        <p:nvSpPr>
          <p:cNvPr id="102429" name="Text Box 29"/>
          <p:cNvSpPr txBox="1">
            <a:spLocks noChangeArrowheads="1"/>
          </p:cNvSpPr>
          <p:nvPr/>
        </p:nvSpPr>
        <p:spPr bwMode="auto">
          <a:xfrm>
            <a:off x="5807968" y="5264288"/>
            <a:ext cx="48864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Can you come to my party?</a:t>
            </a:r>
            <a:endParaRPr lang="en-US" altLang="zh-CN" sz="18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7" grpId="0"/>
      <p:bldP spid="102428" grpId="0"/>
      <p:bldP spid="1024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74826" y="200516"/>
            <a:ext cx="8498085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messages and fill in the blanks.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12192000" cy="57606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23792" y="1039901"/>
            <a:ext cx="266429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they will miss / they’re going to miss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711624" y="3484342"/>
            <a:ext cx="3457998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Next Friday the 28th 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696400" y="1904753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games to play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2423592" y="4869160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the food and drinks </a:t>
            </a:r>
            <a:endParaRPr lang="zh-CN" altLang="en-US" sz="2800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256240" y="5130770"/>
            <a:ext cx="36733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the party preparations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487488" y="473592"/>
            <a:ext cx="10341669" cy="634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messages 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31504" y="1032642"/>
            <a:ext cx="7561263" cy="550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What </a:t>
            </a:r>
            <a:r>
              <a:rPr lang="en-US" altLang="zh-CN" dirty="0">
                <a:cs typeface="Times New Roman" panose="02020603050405020304" pitchFamily="18" charset="0"/>
              </a:rPr>
              <a:t>kind of party is it</a:t>
            </a:r>
            <a:r>
              <a:rPr lang="en-US" altLang="zh-CN" dirty="0" smtClean="0">
                <a:cs typeface="Times New Roman" panose="02020603050405020304" pitchFamily="18" charset="0"/>
              </a:rPr>
              <a:t>? 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cs typeface="Times New Roman" panose="02020603050405020304" pitchFamily="18" charset="0"/>
              </a:rPr>
              <a:t>. Who is the party for? 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3</a:t>
            </a:r>
            <a:r>
              <a:rPr lang="en-US" altLang="zh-CN" dirty="0">
                <a:cs typeface="Times New Roman" panose="02020603050405020304" pitchFamily="18" charset="0"/>
              </a:rPr>
              <a:t>. When is the party</a:t>
            </a:r>
            <a:r>
              <a:rPr lang="en-US" altLang="zh-CN" dirty="0" smtClean="0">
                <a:cs typeface="Times New Roman" panose="02020603050405020304" pitchFamily="18" charset="0"/>
              </a:rPr>
              <a:t>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Who did David invite to the party?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What can people do at the party?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117099" y="1535831"/>
            <a:ext cx="4535488" cy="64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It’s a surprise party.   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117099" y="2680521"/>
            <a:ext cx="4392613" cy="64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It’s for Ms. Steen. 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117099" y="3670840"/>
            <a:ext cx="5040313" cy="60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It’s on Friday the 28th.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3" y="289064"/>
            <a:ext cx="1003075" cy="1003075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631504" y="4536845"/>
            <a:ext cx="7991475" cy="66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141460" y="4736924"/>
            <a:ext cx="8210277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David invited his classmates to </a:t>
            </a:r>
            <a:r>
              <a:rPr lang="en-US" altLang="zh-CN" dirty="0" smtClean="0">
                <a:solidFill>
                  <a:srgbClr val="FF0000"/>
                </a:solidFill>
              </a:rPr>
              <a:t>the party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781977" y="5809037"/>
            <a:ext cx="8929241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They </a:t>
            </a:r>
            <a:r>
              <a:rPr lang="en-US" altLang="zh-CN" dirty="0">
                <a:solidFill>
                  <a:srgbClr val="FF0000"/>
                </a:solidFill>
              </a:rPr>
              <a:t>can eat, </a:t>
            </a:r>
            <a:r>
              <a:rPr lang="en-US" altLang="zh-CN" dirty="0" smtClean="0">
                <a:solidFill>
                  <a:srgbClr val="FF0000"/>
                </a:solidFill>
              </a:rPr>
              <a:t>drink </a:t>
            </a:r>
            <a:r>
              <a:rPr lang="en-US" altLang="zh-CN" dirty="0">
                <a:solidFill>
                  <a:srgbClr val="FF0000"/>
                </a:solidFill>
              </a:rPr>
              <a:t>and play games </a:t>
            </a:r>
            <a:r>
              <a:rPr lang="en-US" altLang="zh-CN" dirty="0" smtClean="0">
                <a:solidFill>
                  <a:srgbClr val="FF0000"/>
                </a:solidFill>
              </a:rPr>
              <a:t>at </a:t>
            </a:r>
            <a:r>
              <a:rPr lang="en-US" altLang="zh-CN" dirty="0">
                <a:solidFill>
                  <a:srgbClr val="FF0000"/>
                </a:solidFill>
              </a:rPr>
              <a:t>the party. 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58" y="620688"/>
            <a:ext cx="9140542" cy="6237312"/>
          </a:xfrm>
          <a:prstGeom prst="rect">
            <a:avLst/>
          </a:prstGeom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96256" y="691307"/>
            <a:ext cx="2057400" cy="381000"/>
          </a:xfrm>
          <a:prstGeom prst="rect">
            <a:avLst/>
          </a:prstGeom>
          <a:noFill/>
          <a:ln w="28575">
            <a:solidFill>
              <a:srgbClr val="CC66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806056" y="545257"/>
            <a:ext cx="1282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C00FF"/>
                </a:solidFill>
              </a:rPr>
              <a:t>称呼</a:t>
            </a:r>
            <a:endParaRPr lang="zh-CN" altLang="en-US" sz="3200" dirty="0">
              <a:solidFill>
                <a:srgbClr val="CC00FF"/>
              </a:solidFill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2207569" y="619871"/>
            <a:ext cx="1366837" cy="5048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991545" y="116632"/>
            <a:ext cx="10810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</a:rPr>
              <a:t>who</a:t>
            </a:r>
            <a:endParaRPr lang="en-US" altLang="zh-CN" sz="3200">
              <a:solidFill>
                <a:srgbClr val="FF3300"/>
              </a:solidFill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2924121" y="1818434"/>
            <a:ext cx="5296774" cy="54311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3015564" y="2250233"/>
            <a:ext cx="2684381" cy="46454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668722" y="2221659"/>
            <a:ext cx="1382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</a:rPr>
              <a:t>when</a:t>
            </a:r>
            <a:endParaRPr lang="en-US" altLang="zh-CN" sz="3200">
              <a:solidFill>
                <a:srgbClr val="FF3300"/>
              </a:solidFill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24031" y="2034334"/>
            <a:ext cx="10366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</a:rPr>
              <a:t>why</a:t>
            </a:r>
            <a:endParaRPr lang="en-US" altLang="zh-CN" sz="3200">
              <a:solidFill>
                <a:srgbClr val="FF3300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359814" y="3154570"/>
            <a:ext cx="1382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C00FF"/>
                </a:solidFill>
              </a:rPr>
              <a:t>正文</a:t>
            </a:r>
            <a:endParaRPr lang="zh-CN" altLang="en-US" sz="3200" dirty="0">
              <a:solidFill>
                <a:srgbClr val="CC00FF"/>
              </a:solidFill>
            </a:endParaRPr>
          </a:p>
        </p:txBody>
      </p:sp>
      <p:sp>
        <p:nvSpPr>
          <p:cNvPr id="13" name="AutoShape 20"/>
          <p:cNvSpPr/>
          <p:nvPr/>
        </p:nvSpPr>
        <p:spPr bwMode="auto">
          <a:xfrm>
            <a:off x="5733028" y="3760766"/>
            <a:ext cx="460728" cy="2092174"/>
          </a:xfrm>
          <a:prstGeom prst="rightBrace">
            <a:avLst>
              <a:gd name="adj1" fmla="val 35446"/>
              <a:gd name="adj2" fmla="val 50000"/>
            </a:avLst>
          </a:prstGeom>
          <a:noFill/>
          <a:ln w="349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6193757" y="4572749"/>
            <a:ext cx="10158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FF3300"/>
                </a:solidFill>
              </a:rPr>
              <a:t>how</a:t>
            </a:r>
            <a:endParaRPr lang="en-US" altLang="zh-CN" sz="3200" dirty="0">
              <a:solidFill>
                <a:srgbClr val="FF3300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535430" y="1154430"/>
            <a:ext cx="8903970" cy="5326380"/>
          </a:xfrm>
          <a:custGeom>
            <a:avLst/>
            <a:gdLst>
              <a:gd name="connsiteX0" fmla="*/ 114300 w 8903970"/>
              <a:gd name="connsiteY0" fmla="*/ 34290 h 5326380"/>
              <a:gd name="connsiteX1" fmla="*/ 8881110 w 8903970"/>
              <a:gd name="connsiteY1" fmla="*/ 68580 h 5326380"/>
              <a:gd name="connsiteX2" fmla="*/ 8903970 w 8903970"/>
              <a:gd name="connsiteY2" fmla="*/ 2823210 h 5326380"/>
              <a:gd name="connsiteX3" fmla="*/ 5577840 w 8903970"/>
              <a:gd name="connsiteY3" fmla="*/ 2800350 h 5326380"/>
              <a:gd name="connsiteX4" fmla="*/ 5589270 w 8903970"/>
              <a:gd name="connsiteY4" fmla="*/ 5292090 h 5326380"/>
              <a:gd name="connsiteX5" fmla="*/ 0 w 8903970"/>
              <a:gd name="connsiteY5" fmla="*/ 5326380 h 5326380"/>
              <a:gd name="connsiteX6" fmla="*/ 34290 w 8903970"/>
              <a:gd name="connsiteY6" fmla="*/ 0 h 5326380"/>
              <a:gd name="connsiteX7" fmla="*/ 114300 w 8903970"/>
              <a:gd name="connsiteY7" fmla="*/ 34290 h 532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03970" h="5326380">
                <a:moveTo>
                  <a:pt x="114300" y="34290"/>
                </a:moveTo>
                <a:lnTo>
                  <a:pt x="8881110" y="68580"/>
                </a:lnTo>
                <a:lnTo>
                  <a:pt x="8903970" y="2823210"/>
                </a:lnTo>
                <a:lnTo>
                  <a:pt x="5577840" y="2800350"/>
                </a:lnTo>
                <a:lnTo>
                  <a:pt x="5589270" y="5292090"/>
                </a:lnTo>
                <a:lnTo>
                  <a:pt x="0" y="5326380"/>
                </a:lnTo>
                <a:lnTo>
                  <a:pt x="34290" y="0"/>
                </a:lnTo>
                <a:lnTo>
                  <a:pt x="114300" y="34290"/>
                </a:lnTo>
                <a:close/>
              </a:path>
            </a:pathLst>
          </a:cu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35431" y="6509385"/>
            <a:ext cx="936625" cy="381000"/>
          </a:xfrm>
          <a:prstGeom prst="rect">
            <a:avLst/>
          </a:prstGeom>
          <a:noFill/>
          <a:ln w="28575">
            <a:solidFill>
              <a:srgbClr val="CC66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687955" y="6372860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C00FF"/>
                </a:solidFill>
              </a:rPr>
              <a:t>落款</a:t>
            </a:r>
            <a:endParaRPr lang="zh-CN" altLang="en-US" sz="3200" dirty="0">
              <a:solidFill>
                <a:srgbClr val="CC00FF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846176" y="33223"/>
            <a:ext cx="5490185" cy="584775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make an invitation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 animBg="1"/>
      <p:bldP spid="9" grpId="0"/>
      <p:bldP spid="10" grpId="0"/>
      <p:bldP spid="12" grpId="0"/>
      <p:bldP spid="13" grpId="0" animBg="1"/>
      <p:bldP spid="14" grpId="0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2" name="Rectangle 18"/>
          <p:cNvSpPr>
            <a:spLocks noChangeArrowheads="1"/>
          </p:cNvSpPr>
          <p:nvPr/>
        </p:nvSpPr>
        <p:spPr bwMode="auto">
          <a:xfrm>
            <a:off x="1595438" y="836613"/>
            <a:ext cx="8964612" cy="3505200"/>
          </a:xfrm>
          <a:prstGeom prst="rect">
            <a:avLst/>
          </a:prstGeom>
          <a:solidFill>
            <a:schemeClr val="accent5"/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8563" name="Text Box 19"/>
          <p:cNvSpPr txBox="1">
            <a:spLocks noChangeArrowheads="1"/>
          </p:cNvSpPr>
          <p:nvPr/>
        </p:nvSpPr>
        <p:spPr bwMode="auto">
          <a:xfrm>
            <a:off x="4724401" y="96837"/>
            <a:ext cx="2880345" cy="579438"/>
          </a:xfrm>
          <a:prstGeom prst="rect">
            <a:avLst/>
          </a:prstGeom>
          <a:solidFill>
            <a:srgbClr val="FFC000">
              <a:alpha val="67000"/>
            </a:srgbClr>
          </a:solidFill>
          <a:ln w="9525">
            <a:solidFill>
              <a:srgbClr val="00B0F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邀请函的格式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828800" y="1000125"/>
            <a:ext cx="2057400" cy="381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8565" name="Text Box 21"/>
          <p:cNvSpPr txBox="1">
            <a:spLocks noChangeArrowheads="1"/>
          </p:cNvSpPr>
          <p:nvPr/>
        </p:nvSpPr>
        <p:spPr bwMode="auto">
          <a:xfrm>
            <a:off x="4038600" y="84772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3333FF"/>
                </a:solidFill>
              </a:rPr>
              <a:t>称呼</a:t>
            </a:r>
            <a:endParaRPr lang="zh-CN" altLang="en-US" sz="3200">
              <a:solidFill>
                <a:srgbClr val="3333FF"/>
              </a:solidFill>
            </a:endParaRPr>
          </a:p>
        </p:txBody>
      </p:sp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1828800" y="3819525"/>
            <a:ext cx="1066800" cy="381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8567" name="Text Box 23"/>
          <p:cNvSpPr txBox="1">
            <a:spLocks noChangeArrowheads="1"/>
          </p:cNvSpPr>
          <p:nvPr/>
        </p:nvSpPr>
        <p:spPr bwMode="auto">
          <a:xfrm>
            <a:off x="3200400" y="374332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3333FF"/>
                </a:solidFill>
              </a:rPr>
              <a:t>落款</a:t>
            </a:r>
            <a:endParaRPr lang="zh-CN" altLang="en-US" sz="3200">
              <a:solidFill>
                <a:srgbClr val="3333FF"/>
              </a:solidFill>
            </a:endParaRPr>
          </a:p>
        </p:txBody>
      </p:sp>
      <p:sp>
        <p:nvSpPr>
          <p:cNvPr id="108568" name="Text Box 24"/>
          <p:cNvSpPr txBox="1">
            <a:spLocks noChangeArrowheads="1"/>
          </p:cNvSpPr>
          <p:nvPr/>
        </p:nvSpPr>
        <p:spPr bwMode="auto">
          <a:xfrm>
            <a:off x="8610600" y="2981325"/>
            <a:ext cx="1371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</a:rPr>
              <a:t>正文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8569" name="Rectangle 25"/>
          <p:cNvSpPr>
            <a:spLocks noChangeArrowheads="1"/>
          </p:cNvSpPr>
          <p:nvPr/>
        </p:nvSpPr>
        <p:spPr bwMode="auto">
          <a:xfrm>
            <a:off x="1828800" y="1533525"/>
            <a:ext cx="8458200" cy="2057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8570" name="Text Box 26"/>
          <p:cNvSpPr txBox="1">
            <a:spLocks noChangeArrowheads="1"/>
          </p:cNvSpPr>
          <p:nvPr/>
        </p:nvSpPr>
        <p:spPr bwMode="auto">
          <a:xfrm>
            <a:off x="3980656" y="4505325"/>
            <a:ext cx="4707632" cy="579438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solidFill>
              <a:srgbClr val="0066FF"/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</a:rPr>
              <a:t>邀请函应具备的基本内容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2691304" y="5090454"/>
            <a:ext cx="7594510" cy="12741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人物</a:t>
            </a:r>
            <a:r>
              <a:rPr lang="en-US" altLang="zh-CN" sz="3200" dirty="0">
                <a:solidFill>
                  <a:srgbClr val="FF0000"/>
                </a:solidFill>
              </a:rPr>
              <a:t>(who)</a:t>
            </a:r>
            <a:r>
              <a:rPr lang="zh-CN" altLang="en-US" sz="3200" dirty="0">
                <a:solidFill>
                  <a:srgbClr val="FF0000"/>
                </a:solidFill>
              </a:rPr>
              <a:t>，时间</a:t>
            </a:r>
            <a:r>
              <a:rPr lang="en-US" altLang="zh-CN" sz="3200" dirty="0">
                <a:solidFill>
                  <a:srgbClr val="FF0000"/>
                </a:solidFill>
              </a:rPr>
              <a:t>(when)</a:t>
            </a:r>
            <a:r>
              <a:rPr lang="zh-CN" altLang="en-US" sz="3200" dirty="0">
                <a:solidFill>
                  <a:srgbClr val="FF0000"/>
                </a:solidFill>
              </a:rPr>
              <a:t>，地点</a:t>
            </a:r>
            <a:r>
              <a:rPr lang="en-US" altLang="zh-CN" sz="3200" dirty="0">
                <a:solidFill>
                  <a:srgbClr val="FF0000"/>
                </a:solidFill>
              </a:rPr>
              <a:t>(where)</a:t>
            </a:r>
            <a:r>
              <a:rPr lang="zh-CN" altLang="en-US" sz="3200" dirty="0">
                <a:solidFill>
                  <a:srgbClr val="FF0000"/>
                </a:solidFill>
              </a:rPr>
              <a:t>，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原因</a:t>
            </a:r>
            <a:r>
              <a:rPr lang="en-US" altLang="zh-CN" sz="3200" dirty="0">
                <a:solidFill>
                  <a:srgbClr val="FF0000"/>
                </a:solidFill>
              </a:rPr>
              <a:t>(why)</a:t>
            </a:r>
            <a:r>
              <a:rPr lang="zh-CN" altLang="en-US" sz="3200" dirty="0">
                <a:solidFill>
                  <a:srgbClr val="FF0000"/>
                </a:solidFill>
              </a:rPr>
              <a:t>，怎么样</a:t>
            </a:r>
            <a:r>
              <a:rPr lang="en-US" altLang="zh-CN" sz="3200" dirty="0">
                <a:solidFill>
                  <a:srgbClr val="FF0000"/>
                </a:solidFill>
              </a:rPr>
              <a:t>(how)</a:t>
            </a:r>
            <a:r>
              <a:rPr lang="zh-CN" altLang="en-US" sz="3200" dirty="0">
                <a:solidFill>
                  <a:srgbClr val="FF0000"/>
                </a:solidFill>
              </a:rPr>
              <a:t>等。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8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2" grpId="0" animBg="1"/>
      <p:bldP spid="108564" grpId="0" animBg="1"/>
      <p:bldP spid="108565" grpId="0"/>
      <p:bldP spid="108566" grpId="0" animBg="1"/>
      <p:bldP spid="108567" grpId="0"/>
      <p:bldP spid="108568" grpId="0"/>
      <p:bldP spid="108569" grpId="0" animBg="1"/>
      <p:bldP spid="108570" grpId="0" animBg="1"/>
      <p:bldP spid="1085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980728"/>
            <a:ext cx="9036496" cy="576064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351585" y="188641"/>
            <a:ext cx="7848871" cy="584775"/>
          </a:xfrm>
          <a:prstGeom prst="rect">
            <a:avLst/>
          </a:prstGeom>
          <a:solidFill>
            <a:srgbClr val="FFC000">
              <a:alpha val="67000"/>
            </a:srgb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accept / turn down an invitation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729740" y="1840230"/>
            <a:ext cx="2000250" cy="0"/>
          </a:xfrm>
          <a:custGeom>
            <a:avLst/>
            <a:gdLst>
              <a:gd name="connsiteX0" fmla="*/ 0 w 2000250"/>
              <a:gd name="connsiteY0" fmla="*/ 0 h 0"/>
              <a:gd name="connsiteX1" fmla="*/ 2000250 w 2000250"/>
              <a:gd name="connsiteY1" fmla="*/ 0 h 0"/>
              <a:gd name="connsiteX2" fmla="*/ 2000250 w 200025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0">
                <a:moveTo>
                  <a:pt x="0" y="0"/>
                </a:moveTo>
                <a:lnTo>
                  <a:pt x="2000250" y="0"/>
                </a:lnTo>
                <a:lnTo>
                  <a:pt x="20002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827270" y="2583180"/>
            <a:ext cx="5497830" cy="34290"/>
          </a:xfrm>
          <a:custGeom>
            <a:avLst/>
            <a:gdLst>
              <a:gd name="connsiteX0" fmla="*/ 0 w 5497830"/>
              <a:gd name="connsiteY0" fmla="*/ 34290 h 34290"/>
              <a:gd name="connsiteX1" fmla="*/ 5497830 w 5497830"/>
              <a:gd name="connsiteY1" fmla="*/ 0 h 34290"/>
              <a:gd name="connsiteX2" fmla="*/ 5497830 w 5497830"/>
              <a:gd name="connsiteY2" fmla="*/ 0 h 3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830" h="34290">
                <a:moveTo>
                  <a:pt x="0" y="34290"/>
                </a:moveTo>
                <a:lnTo>
                  <a:pt x="5497830" y="0"/>
                </a:lnTo>
                <a:lnTo>
                  <a:pt x="549783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741170" y="2994660"/>
            <a:ext cx="8835390" cy="34290"/>
          </a:xfrm>
          <a:custGeom>
            <a:avLst/>
            <a:gdLst>
              <a:gd name="connsiteX0" fmla="*/ 0 w 8835390"/>
              <a:gd name="connsiteY0" fmla="*/ 34290 h 34290"/>
              <a:gd name="connsiteX1" fmla="*/ 8835390 w 8835390"/>
              <a:gd name="connsiteY1" fmla="*/ 0 h 3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35390" h="34290">
                <a:moveTo>
                  <a:pt x="0" y="34290"/>
                </a:moveTo>
                <a:lnTo>
                  <a:pt x="883539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729740" y="3394710"/>
            <a:ext cx="1680210" cy="11430"/>
          </a:xfrm>
          <a:custGeom>
            <a:avLst/>
            <a:gdLst>
              <a:gd name="connsiteX0" fmla="*/ 0 w 1680210"/>
              <a:gd name="connsiteY0" fmla="*/ 11430 h 11430"/>
              <a:gd name="connsiteX1" fmla="*/ 1680210 w 1680210"/>
              <a:gd name="connsiteY1" fmla="*/ 0 h 1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0210" h="11430">
                <a:moveTo>
                  <a:pt x="0" y="11430"/>
                </a:moveTo>
                <a:lnTo>
                  <a:pt x="168021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1775460" y="5029200"/>
            <a:ext cx="8618220" cy="11430"/>
          </a:xfrm>
          <a:custGeom>
            <a:avLst/>
            <a:gdLst>
              <a:gd name="connsiteX0" fmla="*/ 0 w 8618220"/>
              <a:gd name="connsiteY0" fmla="*/ 11430 h 11430"/>
              <a:gd name="connsiteX1" fmla="*/ 8618220 w 8618220"/>
              <a:gd name="connsiteY1" fmla="*/ 0 h 1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8220" h="11430">
                <a:moveTo>
                  <a:pt x="0" y="11430"/>
                </a:moveTo>
                <a:lnTo>
                  <a:pt x="861822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695450" y="5417820"/>
            <a:ext cx="1062990" cy="11430"/>
          </a:xfrm>
          <a:custGeom>
            <a:avLst/>
            <a:gdLst>
              <a:gd name="connsiteX0" fmla="*/ 0 w 1062990"/>
              <a:gd name="connsiteY0" fmla="*/ 11430 h 11430"/>
              <a:gd name="connsiteX1" fmla="*/ 1062990 w 1062990"/>
              <a:gd name="connsiteY1" fmla="*/ 0 h 1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2990" h="11430">
                <a:moveTo>
                  <a:pt x="0" y="11430"/>
                </a:moveTo>
                <a:lnTo>
                  <a:pt x="106299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004310" y="5795010"/>
            <a:ext cx="6526530" cy="0"/>
          </a:xfrm>
          <a:custGeom>
            <a:avLst/>
            <a:gdLst>
              <a:gd name="connsiteX0" fmla="*/ 0 w 6526530"/>
              <a:gd name="connsiteY0" fmla="*/ 0 h 0"/>
              <a:gd name="connsiteX1" fmla="*/ 6526530 w 65265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6530">
                <a:moveTo>
                  <a:pt x="0" y="0"/>
                </a:moveTo>
                <a:lnTo>
                  <a:pt x="652653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706880" y="6229350"/>
            <a:ext cx="4400550" cy="22860"/>
          </a:xfrm>
          <a:custGeom>
            <a:avLst/>
            <a:gdLst>
              <a:gd name="connsiteX0" fmla="*/ 0 w 4400550"/>
              <a:gd name="connsiteY0" fmla="*/ 22860 h 22860"/>
              <a:gd name="connsiteX1" fmla="*/ 4400550 w 4400550"/>
              <a:gd name="connsiteY1" fmla="*/ 0 h 2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0550" h="22860">
                <a:moveTo>
                  <a:pt x="0" y="22860"/>
                </a:moveTo>
                <a:lnTo>
                  <a:pt x="44005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6073140" y="6229350"/>
            <a:ext cx="3920490" cy="0"/>
          </a:xfrm>
          <a:custGeom>
            <a:avLst/>
            <a:gdLst>
              <a:gd name="connsiteX0" fmla="*/ 0 w 3920490"/>
              <a:gd name="connsiteY0" fmla="*/ 0 h 0"/>
              <a:gd name="connsiteX1" fmla="*/ 3920490 w 3920490"/>
              <a:gd name="connsiteY1" fmla="*/ 0 h 0"/>
              <a:gd name="connsiteX2" fmla="*/ 3920490 w 392049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490">
                <a:moveTo>
                  <a:pt x="0" y="0"/>
                </a:moveTo>
                <a:lnTo>
                  <a:pt x="3920490" y="0"/>
                </a:lnTo>
                <a:lnTo>
                  <a:pt x="392049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01" name="Rectangle 2"/>
          <p:cNvSpPr>
            <a:spLocks noChangeArrowheads="1"/>
          </p:cNvSpPr>
          <p:nvPr/>
        </p:nvSpPr>
        <p:spPr bwMode="auto">
          <a:xfrm>
            <a:off x="1198292" y="404664"/>
            <a:ext cx="2432598" cy="738188"/>
          </a:xfrm>
          <a:prstGeom prst="rect">
            <a:avLst/>
          </a:prstGeom>
          <a:solidFill>
            <a:srgbClr val="FFC000"/>
          </a:solidFill>
          <a:ln>
            <a:solidFill>
              <a:srgbClr val="0066FF"/>
            </a:solidFill>
          </a:ln>
          <a:effectLst/>
        </p:spPr>
        <p:txBody>
          <a:bodyPr lIns="0" tIns="0" rIns="0" bIns="0" anchor="ctr"/>
          <a:lstStyle>
            <a:lvl1pPr algn="ctr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Beginning:</a:t>
            </a:r>
            <a:endParaRPr lang="en-US" altLang="en-US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9602" name="Rectangle 3"/>
          <p:cNvSpPr>
            <a:spLocks noChangeArrowheads="1"/>
          </p:cNvSpPr>
          <p:nvPr/>
        </p:nvSpPr>
        <p:spPr bwMode="auto">
          <a:xfrm>
            <a:off x="1271464" y="1791758"/>
            <a:ext cx="7696200" cy="131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2. 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Thank you for 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______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__ 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me.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      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your 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________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__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5140196" y="1756944"/>
            <a:ext cx="15279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inviting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6006852" y="2470478"/>
            <a:ext cx="1869423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invitation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605" name="Text Box 9"/>
          <p:cNvSpPr txBox="1">
            <a:spLocks noChangeArrowheads="1"/>
          </p:cNvSpPr>
          <p:nvPr/>
        </p:nvSpPr>
        <p:spPr bwMode="auto">
          <a:xfrm>
            <a:off x="1198292" y="1149517"/>
            <a:ext cx="8001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1. Thanks so much for planning this.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1559496" y="2364325"/>
            <a:ext cx="29995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3200" dirty="0">
                <a:solidFill>
                  <a:srgbClr val="0000FF"/>
                </a:solidFill>
              </a:rPr>
              <a:t>Thanks a lot for</a:t>
            </a:r>
            <a:endParaRPr lang="en-US" altLang="en-US" sz="3200" dirty="0">
              <a:solidFill>
                <a:srgbClr val="0000FF"/>
              </a:solidFill>
            </a:endParaRPr>
          </a:p>
        </p:txBody>
      </p:sp>
      <p:sp>
        <p:nvSpPr>
          <p:cNvPr id="109607" name="AutoShape 39"/>
          <p:cNvSpPr/>
          <p:nvPr/>
        </p:nvSpPr>
        <p:spPr bwMode="auto">
          <a:xfrm>
            <a:off x="4588704" y="1985036"/>
            <a:ext cx="160673" cy="964064"/>
          </a:xfrm>
          <a:prstGeom prst="leftBrace">
            <a:avLst>
              <a:gd name="adj1" fmla="val 23447"/>
              <a:gd name="adj2" fmla="val 52238"/>
            </a:avLst>
          </a:prstGeom>
          <a:noFill/>
          <a:ln w="38100">
            <a:solidFill>
              <a:srgbClr val="CC66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87057" y="3185976"/>
            <a:ext cx="1872208" cy="839366"/>
          </a:xfrm>
          <a:prstGeom prst="rect">
            <a:avLst/>
          </a:prstGeom>
          <a:solidFill>
            <a:srgbClr val="FFC000"/>
          </a:solidFill>
          <a:ln>
            <a:solidFill>
              <a:srgbClr val="0066FF"/>
            </a:solidFill>
          </a:ln>
          <a:effectLst/>
        </p:spPr>
        <p:txBody>
          <a:bodyPr lIns="0" tIns="0" rIns="0" bIns="0" anchor="ctr"/>
          <a:lstStyle/>
          <a:p>
            <a:pPr eaLnBrk="0" hangingPunct="0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 End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ing: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20985" y="4109129"/>
            <a:ext cx="7056784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. What about another time?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Let me know if you need my help.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. Thank you for inviting me.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. Have a good time.</a:t>
            </a:r>
            <a:endParaRPr lang="en-US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9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9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02" grpId="0" build="allAtOnce"/>
      <p:bldP spid="23557" grpId="0"/>
      <p:bldP spid="23560" grpId="0"/>
      <p:bldP spid="109605" grpId="0"/>
      <p:bldP spid="109606" grpId="0"/>
      <p:bldP spid="109607" grpId="0" animBg="1"/>
      <p:bldP spid="10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1504" y="836712"/>
            <a:ext cx="90726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altLang="zh-CN" sz="4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Unit 9 </a:t>
            </a:r>
            <a:endParaRPr lang="en-US" altLang="zh-CN" sz="4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</a:endParaRPr>
          </a:p>
          <a:p>
            <a:pPr algn="ctr" eaLnBrk="0" hangingPunct="0">
              <a:defRPr/>
            </a:pPr>
            <a:r>
              <a:rPr lang="en-US" altLang="zh-CN" sz="4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Can you come to my party?</a:t>
            </a:r>
            <a:endParaRPr lang="en-US" altLang="zh-CN" sz="4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5"/>
          <p:cNvSpPr txBox="1">
            <a:spLocks noChangeArrowheads="1"/>
          </p:cNvSpPr>
          <p:nvPr/>
        </p:nvSpPr>
        <p:spPr bwMode="auto">
          <a:xfrm>
            <a:off x="1847528" y="399911"/>
            <a:ext cx="98650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Complete the invitation with words and phrases from the messages on page 69.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03487" y="1968088"/>
            <a:ext cx="10729192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We are planning a housewarming _______ at our new house this Saturday. Can you _______? Our house is at 2 London Road. We are serving ______ and ________ from 7:30 p.m. Please ________ your friends and family. A party is more </a:t>
            </a:r>
            <a:r>
              <a:rPr lang="en-US" altLang="zh-CN" sz="3200" dirty="0" smtClean="0"/>
              <a:t>_________ </a:t>
            </a:r>
            <a:r>
              <a:rPr lang="en-US" altLang="zh-CN" sz="3200" dirty="0"/>
              <a:t>with more people! Please let us _________ by Wednesday ______ you can come to the party. Hope you can make it! </a:t>
            </a:r>
            <a:endParaRPr lang="en-US" altLang="zh-CN" sz="32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974062" y="1968088"/>
            <a:ext cx="16573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party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87888" y="2564904"/>
            <a:ext cx="13684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come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974062" y="3173214"/>
            <a:ext cx="15843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drinks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862241" y="3189839"/>
            <a:ext cx="1081088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food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01393" y="3717032"/>
            <a:ext cx="1296988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bring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432775" y="4361598"/>
            <a:ext cx="1312468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fun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608973" y="4351052"/>
            <a:ext cx="165576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know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374531" y="4941168"/>
            <a:ext cx="64770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if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28970"/>
            <a:ext cx="1219099" cy="1219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5"/>
          <p:cNvSpPr txBox="1">
            <a:spLocks noChangeArrowheads="1"/>
          </p:cNvSpPr>
          <p:nvPr/>
        </p:nvSpPr>
        <p:spPr bwMode="auto">
          <a:xfrm>
            <a:off x="1919536" y="1772816"/>
            <a:ext cx="9793088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Imagine one of your favorite teachers is leaving. Plan a party for him/her. Answer the questions with a partner.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615751" y="3861048"/>
            <a:ext cx="8640960" cy="122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1) Why is he/she one of your favorite teachers?</a:t>
            </a:r>
            <a:endParaRPr lang="zh-CN" alt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</a:rPr>
              <a:t>) 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What do you want to say to him/her?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51878"/>
            <a:ext cx="4111858" cy="11049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916832"/>
            <a:ext cx="1076105" cy="1076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408" y="4926759"/>
            <a:ext cx="2088181" cy="19312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4183182"/>
            <a:ext cx="1424407" cy="1891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43472" y="1412776"/>
            <a:ext cx="10729192" cy="4343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625475" indent="-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811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94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70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53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When is the best time to have the party?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Where can you have the party?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What kind of food will there be? 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What kind of drinks would you like to serve?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7) Who will come to the party?</a:t>
            </a:r>
            <a:endParaRPr lang="en-US" altLang="zh-CN" dirty="0">
              <a:solidFill>
                <a:srgbClr val="000000"/>
              </a:solidFill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8) What activities will there be at the party?</a:t>
            </a:r>
            <a:endParaRPr lang="en-US" altLang="zh-CN" dirty="0">
              <a:solidFill>
                <a:srgbClr val="000000"/>
              </a:solidFill>
            </a:endParaRPr>
          </a:p>
          <a:p>
            <a:pPr marL="444500" indent="-444500"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</a:rPr>
              <a:t>9) How can you make the party a surprise </a:t>
            </a:r>
            <a:r>
              <a:rPr lang="en-US" altLang="zh-CN" dirty="0" smtClean="0">
                <a:solidFill>
                  <a:srgbClr val="000000"/>
                </a:solidFill>
              </a:rPr>
              <a:t>for </a:t>
            </a:r>
            <a:r>
              <a:rPr lang="en-US" altLang="zh-CN" dirty="0">
                <a:solidFill>
                  <a:srgbClr val="000000"/>
                </a:solidFill>
              </a:rPr>
              <a:t>your teacher?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1487488" y="1663752"/>
            <a:ext cx="4150323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去旅行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提高我的英语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做某事的最佳方式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(</a:t>
            </a:r>
            <a:r>
              <a:rPr lang="zh-CN" altLang="en-US" sz="3200" dirty="0">
                <a:latin typeface="+mn-ea"/>
                <a:ea typeface="+mn-ea"/>
                <a:cs typeface="Times New Roman" panose="02020603050405020304" pitchFamily="18" charset="0"/>
              </a:rPr>
              <a:t>帮助</a:t>
            </a:r>
            <a:r>
              <a:rPr lang="en-US" altLang="zh-CN" sz="3200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en-US" altLang="zh-CN" sz="320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分担</a:t>
            </a:r>
            <a:r>
              <a:rPr lang="zh-CN" altLang="en-US" sz="3200" dirty="0">
                <a:cs typeface="Times New Roman" panose="02020603050405020304" pitchFamily="18" charset="0"/>
              </a:rPr>
              <a:t>工作、解决难题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到目前为止 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认为；想起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6312824" y="1616630"/>
            <a:ext cx="2007281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take a trip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6276912" y="2289529"/>
            <a:ext cx="3710246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improve my English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6276912" y="2991600"/>
            <a:ext cx="4161717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the best way to do 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6312824" y="3724108"/>
            <a:ext cx="1608133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help out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6314581" y="4792433"/>
            <a:ext cx="1449436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by now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6304381" y="5504804"/>
            <a:ext cx="1561646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think of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6" y="345336"/>
            <a:ext cx="3956929" cy="116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0" grpId="0"/>
      <p:bldP spid="97291" grpId="0"/>
      <p:bldP spid="97292" grpId="0"/>
      <p:bldP spid="97293" grpId="0"/>
      <p:bldP spid="97294" grpId="0"/>
      <p:bldP spid="972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911424" y="1676436"/>
            <a:ext cx="4679486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举办一场惊喜聚会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到这周五前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盼望 </a:t>
            </a:r>
            <a:r>
              <a:rPr lang="en-US" altLang="zh-CN" sz="3200" dirty="0">
                <a:cs typeface="Times New Roman" panose="02020603050405020304" pitchFamily="18" charset="0"/>
              </a:rPr>
              <a:t>/ </a:t>
            </a:r>
            <a:r>
              <a:rPr lang="zh-CN" altLang="en-US" sz="3200" dirty="0">
                <a:cs typeface="Times New Roman" panose="02020603050405020304" pitchFamily="18" charset="0"/>
              </a:rPr>
              <a:t>期待做某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事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接到</a:t>
            </a:r>
            <a:r>
              <a:rPr lang="en-US" altLang="zh-CN" sz="3200" dirty="0"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cs typeface="Times New Roman" panose="02020603050405020304" pitchFamily="18" charset="0"/>
              </a:rPr>
              <a:t>某人的</a:t>
            </a:r>
            <a:r>
              <a:rPr lang="en-US" altLang="zh-CN" sz="3200" dirty="0"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cs typeface="Times New Roman" panose="02020603050405020304" pitchFamily="18" charset="0"/>
              </a:rPr>
              <a:t>信、电话等 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回复邀请</a:t>
            </a:r>
            <a:endParaRPr lang="zh-CN" altLang="en-US" sz="3200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拒绝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6438" y="1676436"/>
            <a:ext cx="3913251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have a surprise party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16438" y="2301551"/>
            <a:ext cx="264527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by this Friday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76306" y="2908695"/>
            <a:ext cx="487222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look forward to doing </a:t>
            </a:r>
            <a:r>
              <a:rPr lang="en-US" altLang="zh-CN" sz="32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00033" y="3600781"/>
            <a:ext cx="2038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hear from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5978789" y="4212222"/>
            <a:ext cx="4072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reply to the invitation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6438" y="4906018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turn down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344" y="1774557"/>
            <a:ext cx="1087320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>
                <a:solidFill>
                  <a:srgbClr val="0000FF"/>
                </a:solidFill>
              </a:rPr>
              <a:t>Ⅰ</a:t>
            </a:r>
            <a:r>
              <a:rPr lang="en-US" altLang="zh-CN" dirty="0" smtClean="0">
                <a:solidFill>
                  <a:srgbClr val="0000FF"/>
                </a:solidFill>
              </a:rPr>
              <a:t>. </a:t>
            </a:r>
            <a:r>
              <a:rPr lang="zh-CN" altLang="en-US" dirty="0" smtClean="0">
                <a:solidFill>
                  <a:srgbClr val="0000FF"/>
                </a:solidFill>
              </a:rPr>
              <a:t>根据</a:t>
            </a:r>
            <a:r>
              <a:rPr lang="zh-CN" altLang="en-US" dirty="0">
                <a:solidFill>
                  <a:srgbClr val="0000FF"/>
                </a:solidFill>
              </a:rPr>
              <a:t>语境及所给首字母提示，补全所缺单词。</a:t>
            </a:r>
            <a:endParaRPr lang="zh-CN" altLang="zh-CN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380" y="2392393"/>
            <a:ext cx="11161240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>
                <a:cs typeface="Times New Roman" panose="02020603050405020304" pitchFamily="18" charset="0"/>
              </a:defRPr>
            </a:lvl1pPr>
          </a:lstStyle>
          <a:p>
            <a:pPr marL="358775" indent="-358775"/>
            <a:r>
              <a:rPr lang="en-US" altLang="zh-CN" dirty="0" smtClean="0"/>
              <a:t>1</a:t>
            </a:r>
            <a:r>
              <a:rPr lang="en-US" altLang="zh-CN" dirty="0"/>
              <a:t>. He drove away </a:t>
            </a:r>
            <a:r>
              <a:rPr lang="en-US" altLang="zh-CN" u="sng" dirty="0" smtClean="0"/>
              <a:t>w            </a:t>
            </a:r>
            <a:r>
              <a:rPr lang="en-US" altLang="zh-CN" u="sng" dirty="0"/>
              <a:t> </a:t>
            </a:r>
            <a:r>
              <a:rPr lang="en-US" altLang="zh-CN" u="sng" dirty="0" smtClean="0"/>
              <a:t>   </a:t>
            </a:r>
            <a:r>
              <a:rPr lang="en-US" altLang="zh-CN" dirty="0" smtClean="0"/>
              <a:t>  saying </a:t>
            </a:r>
            <a:r>
              <a:rPr lang="en-US" altLang="zh-CN" dirty="0"/>
              <a:t>goodbye.</a:t>
            </a:r>
            <a:endParaRPr lang="en-US" altLang="zh-CN" dirty="0"/>
          </a:p>
          <a:p>
            <a:pPr marL="358775" indent="-358775"/>
            <a:r>
              <a:rPr lang="en-US" altLang="zh-CN" dirty="0"/>
              <a:t>2. I’m </a:t>
            </a:r>
            <a:r>
              <a:rPr lang="en-US" altLang="zh-CN" u="sng" dirty="0" smtClean="0"/>
              <a:t>g           </a:t>
            </a:r>
            <a:r>
              <a:rPr lang="en-US" altLang="zh-CN" u="sng" dirty="0"/>
              <a:t> </a:t>
            </a:r>
            <a:r>
              <a:rPr lang="en-US" altLang="zh-CN" u="sng" dirty="0" smtClean="0"/>
              <a:t>    </a:t>
            </a:r>
            <a:r>
              <a:rPr lang="en-US" altLang="zh-CN" dirty="0" smtClean="0"/>
              <a:t>  </a:t>
            </a:r>
            <a:r>
              <a:rPr lang="en-US" altLang="zh-CN" dirty="0"/>
              <a:t>to hear you’re feeling better.</a:t>
            </a:r>
            <a:endParaRPr lang="en-US" altLang="zh-CN" dirty="0"/>
          </a:p>
          <a:p>
            <a:pPr marL="358775" indent="-358775"/>
            <a:r>
              <a:rPr lang="en-US" altLang="zh-CN" dirty="0" smtClean="0"/>
              <a:t>3. </a:t>
            </a:r>
            <a:r>
              <a:rPr lang="en-US" altLang="zh-CN" dirty="0"/>
              <a:t>I asked him what he did last night, but he didn’t </a:t>
            </a:r>
            <a:r>
              <a:rPr lang="en-US" altLang="zh-CN" u="sng" dirty="0" smtClean="0"/>
              <a:t>r            </a:t>
            </a:r>
            <a:r>
              <a:rPr lang="en-US" altLang="zh-CN" u="sng" dirty="0"/>
              <a:t> </a:t>
            </a:r>
            <a:r>
              <a:rPr lang="en-US" altLang="zh-CN" u="sng" dirty="0" smtClean="0"/>
              <a:t>   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358775" indent="-358775"/>
            <a:r>
              <a:rPr lang="en-US" altLang="zh-CN" dirty="0" smtClean="0"/>
              <a:t>4. </a:t>
            </a:r>
            <a:r>
              <a:rPr lang="en-US" altLang="zh-CN" dirty="0"/>
              <a:t>David never turns down </a:t>
            </a:r>
            <a:r>
              <a:rPr lang="en-US" altLang="zh-CN" dirty="0" smtClean="0"/>
              <a:t>an </a:t>
            </a:r>
            <a:r>
              <a:rPr lang="en-US" altLang="zh-CN" u="sng" dirty="0" err="1" smtClean="0"/>
              <a:t>i</a:t>
            </a:r>
            <a:r>
              <a:rPr lang="en-US" altLang="zh-CN" u="sng" dirty="0" smtClean="0"/>
              <a:t>           </a:t>
            </a:r>
            <a:r>
              <a:rPr lang="en-US" altLang="zh-CN" u="sng" dirty="0"/>
              <a:t> </a:t>
            </a:r>
            <a:r>
              <a:rPr lang="en-US" altLang="zh-CN" u="sng" dirty="0" smtClean="0"/>
              <a:t> </a:t>
            </a:r>
            <a:r>
              <a:rPr lang="en-US" altLang="zh-CN" u="sng" dirty="0"/>
              <a:t> </a:t>
            </a:r>
            <a:r>
              <a:rPr lang="en-US" altLang="zh-CN" dirty="0" smtClean="0"/>
              <a:t> to </a:t>
            </a:r>
            <a:r>
              <a:rPr lang="en-US" altLang="zh-CN" dirty="0"/>
              <a:t>dinner. </a:t>
            </a:r>
            <a:endParaRPr lang="zh-CN" altLang="zh-CN" dirty="0"/>
          </a:p>
          <a:p>
            <a:pPr marL="358775" indent="-358775"/>
            <a:r>
              <a:rPr lang="en-US" altLang="zh-CN" dirty="0" smtClean="0"/>
              <a:t>5.</a:t>
            </a:r>
            <a:r>
              <a:rPr lang="en-US" altLang="zh-CN" dirty="0"/>
              <a:t> </a:t>
            </a:r>
            <a:r>
              <a:rPr lang="en-US" altLang="zh-CN" dirty="0" smtClean="0"/>
              <a:t>I’m </a:t>
            </a:r>
            <a:r>
              <a:rPr lang="en-US" altLang="zh-CN" dirty="0"/>
              <a:t>really </a:t>
            </a:r>
            <a:r>
              <a:rPr lang="en-US" altLang="zh-CN" u="sng" dirty="0" smtClean="0"/>
              <a:t>s           </a:t>
            </a:r>
            <a:r>
              <a:rPr lang="en-US" altLang="zh-CN" u="sng" dirty="0"/>
              <a:t> </a:t>
            </a:r>
            <a:r>
              <a:rPr lang="en-US" altLang="zh-CN" u="sng" dirty="0" smtClean="0"/>
              <a:t>    </a:t>
            </a:r>
            <a:r>
              <a:rPr lang="en-US" altLang="zh-CN" dirty="0" smtClean="0"/>
              <a:t> </a:t>
            </a:r>
            <a:r>
              <a:rPr lang="en-US" altLang="zh-CN" dirty="0"/>
              <a:t>that he remembered my birthday.</a:t>
            </a:r>
            <a:endParaRPr lang="en-US" altLang="zh-CN" dirty="0"/>
          </a:p>
          <a:p>
            <a:pPr marL="358775" indent="-358775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04664"/>
            <a:ext cx="3991749" cy="1224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2723" y="2387392"/>
            <a:ext cx="187220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without  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3408" y="2961760"/>
            <a:ext cx="109521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glad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36360" y="3573016"/>
            <a:ext cx="115212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reply 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5960" y="4118355"/>
            <a:ext cx="187220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invitation</a:t>
            </a:r>
            <a:endParaRPr lang="en-US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6723" y="4725144"/>
            <a:ext cx="187220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surprised  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012" y="581372"/>
            <a:ext cx="1144927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句意，从方框中选择恰当的单词填空，注意形式变化。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8360" y="1408957"/>
            <a:ext cx="5627960" cy="68326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daytime,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delete</a:t>
            </a:r>
            <a:r>
              <a:rPr lang="en-US" altLang="zh-CN" sz="3200" dirty="0">
                <a:cs typeface="Times New Roman" panose="02020603050405020304" pitchFamily="18" charset="0"/>
              </a:rPr>
              <a:t>, calendar,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sad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024" y="2270782"/>
            <a:ext cx="11233248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3200" dirty="0" smtClean="0">
                <a:cs typeface="Times New Roman" panose="02020603050405020304" pitchFamily="18" charset="0"/>
              </a:rPr>
              <a:t>Please _______</a:t>
            </a:r>
            <a:r>
              <a:rPr lang="en-US" altLang="zh-CN" sz="3200" dirty="0">
                <a:cs typeface="Times New Roman" panose="02020603050405020304" pitchFamily="18" charset="0"/>
              </a:rPr>
              <a:t>__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the first sentence (</a:t>
            </a:r>
            <a:r>
              <a:rPr lang="zh-CN" altLang="en-US" sz="3200" dirty="0">
                <a:cs typeface="Times New Roman" panose="02020603050405020304" pitchFamily="18" charset="0"/>
              </a:rPr>
              <a:t>句子</a:t>
            </a:r>
            <a:r>
              <a:rPr lang="en-US" altLang="zh-CN" sz="3200" dirty="0">
                <a:cs typeface="Times New Roman" panose="02020603050405020304" pitchFamily="18" charset="0"/>
              </a:rPr>
              <a:t>) because it’s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 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  meaningless</a:t>
            </a:r>
            <a:r>
              <a:rPr lang="en-US" altLang="zh-CN" sz="3200" dirty="0">
                <a:cs typeface="Times New Roman" panose="02020603050405020304" pitchFamily="18" charset="0"/>
              </a:rPr>
              <a:t>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2. Koalas sleep in the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_______</a:t>
            </a:r>
            <a:r>
              <a:rPr lang="en-US" altLang="zh-CN" sz="3200" dirty="0">
                <a:cs typeface="Times New Roman" panose="02020603050405020304" pitchFamily="18" charset="0"/>
              </a:rPr>
              <a:t>__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and wake up to eat at night.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3. </a:t>
            </a:r>
            <a:r>
              <a:rPr lang="en-US" altLang="zh-CN" sz="3200" dirty="0">
                <a:cs typeface="Times New Roman" panose="02020603050405020304" pitchFamily="18" charset="0"/>
              </a:rPr>
              <a:t>John is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</a:t>
            </a:r>
            <a:r>
              <a:rPr lang="en-US" altLang="zh-CN" sz="3200" dirty="0">
                <a:cs typeface="Times New Roman" panose="02020603050405020304" pitchFamily="18" charset="0"/>
              </a:rPr>
              <a:t>__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_____ </a:t>
            </a:r>
            <a:r>
              <a:rPr lang="en-US" altLang="zh-CN" sz="3200" dirty="0">
                <a:cs typeface="Times New Roman" panose="02020603050405020304" pitchFamily="18" charset="0"/>
              </a:rPr>
              <a:t>because his cat died yesterday.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cs typeface="Times New Roman" panose="02020603050405020304" pitchFamily="18" charset="0"/>
              </a:rPr>
              <a:t>4. </a:t>
            </a:r>
            <a:r>
              <a:rPr lang="en-US" altLang="zh-CN" sz="3200" dirty="0">
                <a:cs typeface="Times New Roman" panose="02020603050405020304" pitchFamily="18" charset="0"/>
              </a:rPr>
              <a:t>According to (</a:t>
            </a:r>
            <a:r>
              <a:rPr lang="zh-CN" altLang="en-US" sz="3200" dirty="0">
                <a:cs typeface="Times New Roman" panose="02020603050405020304" pitchFamily="18" charset="0"/>
              </a:rPr>
              <a:t>根据</a:t>
            </a:r>
            <a:r>
              <a:rPr lang="en-US" altLang="zh-CN" sz="3200" dirty="0">
                <a:cs typeface="Times New Roman" panose="02020603050405020304" pitchFamily="18" charset="0"/>
              </a:rPr>
              <a:t>) the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____</a:t>
            </a:r>
            <a:r>
              <a:rPr lang="en-US" altLang="zh-CN" sz="3200" dirty="0">
                <a:cs typeface="Times New Roman" panose="02020603050405020304" pitchFamily="18" charset="0"/>
              </a:rPr>
              <a:t>__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___, </a:t>
            </a:r>
            <a:r>
              <a:rPr lang="en-US" altLang="zh-CN" sz="3200" dirty="0">
                <a:cs typeface="Times New Roman" panose="02020603050405020304" pitchFamily="18" charset="0"/>
              </a:rPr>
              <a:t>my birthday falls on a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endParaRPr lang="en-US" altLang="zh-CN" sz="3200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 Sunday </a:t>
            </a:r>
            <a:r>
              <a:rPr lang="en-US" altLang="zh-CN" sz="3200" dirty="0">
                <a:cs typeface="Times New Roman" panose="02020603050405020304" pitchFamily="18" charset="0"/>
              </a:rPr>
              <a:t>this year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.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5669" y="2294216"/>
            <a:ext cx="132808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delete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11824" y="3418602"/>
            <a:ext cx="1872208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daytime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83632" y="4048961"/>
            <a:ext cx="7920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sad   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31904" y="4651299"/>
            <a:ext cx="172819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calendar 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372" y="412371"/>
            <a:ext cx="11161240" cy="62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>
                <a:solidFill>
                  <a:srgbClr val="0000FF"/>
                </a:solidFill>
              </a:rPr>
              <a:t>Ⅲ</a:t>
            </a:r>
            <a:r>
              <a:rPr lang="en-US" altLang="zh-CN" dirty="0">
                <a:solidFill>
                  <a:srgbClr val="0000FF"/>
                </a:solidFill>
              </a:rPr>
              <a:t>. </a:t>
            </a:r>
            <a:r>
              <a:rPr lang="zh-CN" altLang="zh-CN" dirty="0">
                <a:solidFill>
                  <a:srgbClr val="0000FF"/>
                </a:solidFill>
              </a:rPr>
              <a:t>根据汉语意思，完成英语句子，每空一词。</a:t>
            </a:r>
            <a:endParaRPr lang="zh-CN" altLang="zh-CN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885" y="1039081"/>
            <a:ext cx="11521280" cy="570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>
                <a:cs typeface="Times New Roman" panose="02020603050405020304" pitchFamily="18" charset="0"/>
              </a:defRPr>
            </a:lvl1pPr>
          </a:lstStyle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1. </a:t>
            </a:r>
            <a:r>
              <a:rPr lang="zh-CN" altLang="en-US" dirty="0"/>
              <a:t>我很期待你下周的到访。</a:t>
            </a:r>
            <a:endParaRPr lang="zh-CN" altLang="en-US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     I’m </a:t>
            </a:r>
            <a:r>
              <a:rPr lang="en-US" altLang="zh-CN" dirty="0"/>
              <a:t>really _______ _______ _______ your visit next week.</a:t>
            </a:r>
            <a:endParaRPr lang="en-US" altLang="zh-CN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2. </a:t>
            </a:r>
            <a:r>
              <a:rPr lang="en-US" altLang="zh-CN" dirty="0"/>
              <a:t>Cindy</a:t>
            </a:r>
            <a:r>
              <a:rPr lang="zh-CN" altLang="en-US" dirty="0"/>
              <a:t>和她的朋友们上个月去马来西亚旅行了。</a:t>
            </a:r>
            <a:endParaRPr lang="zh-CN" altLang="en-US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    </a:t>
            </a:r>
            <a:r>
              <a:rPr lang="en-US" altLang="zh-CN" dirty="0" smtClean="0"/>
              <a:t> Cindy </a:t>
            </a:r>
            <a:r>
              <a:rPr lang="en-US" altLang="zh-CN" dirty="0"/>
              <a:t>_______ _______ _______ to Malaysia with her friends 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pPr marL="358775" indent="-358775">
              <a:lnSpc>
                <a:spcPct val="114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/>
              <a:t>last </a:t>
            </a:r>
            <a:r>
              <a:rPr lang="en-US" altLang="zh-CN" dirty="0"/>
              <a:t>month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3. </a:t>
            </a:r>
            <a:r>
              <a:rPr lang="en-US" altLang="zh-CN" dirty="0"/>
              <a:t>Ted</a:t>
            </a:r>
            <a:r>
              <a:rPr lang="zh-CN" altLang="en-US" dirty="0"/>
              <a:t>叫我和他出去吃饭，但是我拒绝了他。</a:t>
            </a:r>
            <a:endParaRPr lang="zh-CN" altLang="en-US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    Ted </a:t>
            </a:r>
            <a:r>
              <a:rPr lang="en-US" altLang="zh-CN" dirty="0"/>
              <a:t>asked me to eat out with him, but I _______ _______ 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358775" indent="-358775">
              <a:lnSpc>
                <a:spcPct val="114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/>
              <a:t>_______.</a:t>
            </a:r>
            <a:endParaRPr lang="en-US" altLang="zh-CN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4. </a:t>
            </a:r>
            <a:r>
              <a:rPr lang="en-US" altLang="zh-CN" dirty="0"/>
              <a:t>Paul</a:t>
            </a:r>
            <a:r>
              <a:rPr lang="zh-CN" altLang="en-US" dirty="0"/>
              <a:t>每个月都会收到他姐姐的信。</a:t>
            </a:r>
            <a:endParaRPr lang="zh-CN" altLang="en-US" dirty="0"/>
          </a:p>
          <a:p>
            <a:pPr marL="358775" indent="-358775">
              <a:lnSpc>
                <a:spcPct val="114000"/>
              </a:lnSpc>
            </a:pPr>
            <a:r>
              <a:rPr lang="en-US" altLang="zh-CN" dirty="0" smtClean="0"/>
              <a:t>    Paul </a:t>
            </a:r>
            <a:r>
              <a:rPr lang="en-US" altLang="zh-CN" dirty="0"/>
              <a:t>_______ _______ his sister every month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83632" y="1576553"/>
            <a:ext cx="4536504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looking   forward     to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5560" y="2745736"/>
            <a:ext cx="424847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took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a          trip 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424" y="4362603"/>
            <a:ext cx="986509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              turned      him 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smtClean="0">
                <a:solidFill>
                  <a:srgbClr val="FF0000"/>
                </a:solidFill>
                <a:cs typeface="Times New Roman" panose="02020603050405020304" pitchFamily="18" charset="0"/>
              </a:rPr>
              <a:t> down  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7528" y="6061866"/>
            <a:ext cx="291509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hears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from</a:t>
            </a:r>
            <a:endParaRPr lang="zh-CN" altLang="zh-CN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39616" y="3429000"/>
            <a:ext cx="7451725" cy="6317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Write an invitation according to 2e.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1" y="1326351"/>
            <a:ext cx="5790721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5301208"/>
            <a:ext cx="5887098" cy="108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695400" y="2132856"/>
            <a:ext cx="1044116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/>
              <a:t>1. To learn to make, accept and turn down </a:t>
            </a:r>
            <a:r>
              <a:rPr lang="en-US" altLang="zh-CN" sz="3200" dirty="0" smtClean="0"/>
              <a:t>an </a:t>
            </a:r>
            <a:r>
              <a:rPr lang="en-US" altLang="zh-CN" sz="3200" dirty="0"/>
              <a:t>invitation </a:t>
            </a:r>
            <a:endParaRPr lang="en-US" altLang="zh-CN" sz="3200" dirty="0"/>
          </a:p>
          <a:p>
            <a:pPr marL="354330" indent="-354330">
              <a:lnSpc>
                <a:spcPct val="120000"/>
              </a:lnSpc>
            </a:pPr>
            <a:r>
              <a:rPr lang="en-US" altLang="zh-CN" sz="3200" dirty="0"/>
              <a:t>2. To learn the words and expressions: </a:t>
            </a:r>
            <a:r>
              <a:rPr lang="en-US" altLang="zh-CN" sz="3200" dirty="0">
                <a:solidFill>
                  <a:srgbClr val="FF0000"/>
                </a:solidFill>
              </a:rPr>
              <a:t>invitation, turn down, reply, </a:t>
            </a:r>
            <a:r>
              <a:rPr lang="en-US" altLang="zh-CN" sz="3200" dirty="0" smtClean="0">
                <a:solidFill>
                  <a:srgbClr val="FF0000"/>
                </a:solidFill>
              </a:rPr>
              <a:t>forward, delete</a:t>
            </a:r>
            <a:r>
              <a:rPr lang="en-US" altLang="zh-CN" sz="3200" dirty="0">
                <a:solidFill>
                  <a:srgbClr val="FF0000"/>
                </a:solidFill>
              </a:rPr>
              <a:t>, print, sad, goodbye, glad, </a:t>
            </a:r>
            <a:r>
              <a:rPr lang="en-US" altLang="zh-CN" sz="3200" dirty="0" smtClean="0">
                <a:solidFill>
                  <a:srgbClr val="FF0000"/>
                </a:solidFill>
              </a:rPr>
              <a:t>help … out,  preparation</a:t>
            </a:r>
            <a:r>
              <a:rPr lang="en-US" altLang="zh-CN" sz="3200" dirty="0">
                <a:solidFill>
                  <a:srgbClr val="FF0000"/>
                </a:solidFill>
              </a:rPr>
              <a:t>, take a trip, glue, without, surprised, </a:t>
            </a:r>
            <a:r>
              <a:rPr lang="en-US" altLang="zh-CN" sz="3200" dirty="0" smtClean="0">
                <a:solidFill>
                  <a:srgbClr val="FF0000"/>
                </a:solidFill>
              </a:rPr>
              <a:t>look </a:t>
            </a:r>
            <a:r>
              <a:rPr lang="en-US" altLang="zh-CN" sz="3200" dirty="0">
                <a:solidFill>
                  <a:srgbClr val="FF0000"/>
                </a:solidFill>
              </a:rPr>
              <a:t>forward to, hear </a:t>
            </a:r>
            <a:r>
              <a:rPr lang="en-US" altLang="zh-CN" sz="3200" dirty="0" smtClean="0">
                <a:solidFill>
                  <a:srgbClr val="FF0000"/>
                </a:solidFill>
              </a:rPr>
              <a:t>from, housewarming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00" y="620688"/>
            <a:ext cx="5016560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035302" y="2137183"/>
            <a:ext cx="638929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2130" indent="-532130">
              <a:lnSpc>
                <a:spcPct val="12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What’s the date </a:t>
            </a:r>
            <a:r>
              <a:rPr lang="en-US" altLang="zh-CN" sz="3200" dirty="0"/>
              <a:t>today/ tomorrow/the day after tomorrow?</a:t>
            </a:r>
            <a:endParaRPr lang="en-US" altLang="zh-CN" sz="3200" dirty="0"/>
          </a:p>
          <a:p>
            <a:pPr marL="532130" indent="-532130">
              <a:lnSpc>
                <a:spcPct val="12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 was the date </a:t>
            </a:r>
            <a:r>
              <a:rPr lang="en-US" altLang="zh-CN" sz="3200" dirty="0" smtClean="0"/>
              <a:t>yesterday/ the </a:t>
            </a:r>
            <a:r>
              <a:rPr lang="en-US" altLang="zh-CN" sz="3200" dirty="0"/>
              <a:t>day </a:t>
            </a:r>
            <a:r>
              <a:rPr lang="en-US" altLang="zh-CN" sz="3200" dirty="0" smtClean="0"/>
              <a:t>before </a:t>
            </a:r>
            <a:r>
              <a:rPr lang="en-US" altLang="zh-CN" sz="3200" dirty="0"/>
              <a:t>yesterday…?</a:t>
            </a:r>
            <a:endParaRPr lang="en-US" altLang="zh-CN" sz="3200" dirty="0"/>
          </a:p>
          <a:p>
            <a:pPr marL="532130" indent="-532130">
              <a:lnSpc>
                <a:spcPct val="12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FF33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It is/was </a:t>
            </a:r>
            <a:r>
              <a:rPr lang="en-US" altLang="zh-CN" sz="3200" dirty="0"/>
              <a:t>…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692696"/>
            <a:ext cx="3743268" cy="8596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137183"/>
            <a:ext cx="4380952" cy="3971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99656" y="3140968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6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6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5183118" y="393514"/>
            <a:ext cx="6457497" cy="334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 day is (it) </a:t>
            </a:r>
            <a:r>
              <a:rPr lang="en-US" altLang="zh-CN" sz="3200" dirty="0" smtClean="0"/>
              <a:t>today/ tomorrow/the </a:t>
            </a:r>
            <a:r>
              <a:rPr lang="en-US" altLang="zh-CN" sz="3200" dirty="0"/>
              <a:t>day after tomorrow?</a:t>
            </a:r>
            <a:endParaRPr lang="en-US" altLang="zh-CN" sz="3200" dirty="0"/>
          </a:p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 day was (it) </a:t>
            </a:r>
            <a:r>
              <a:rPr lang="en-US" altLang="zh-CN" sz="3200" dirty="0" smtClean="0"/>
              <a:t>yesterday/the </a:t>
            </a:r>
            <a:r>
              <a:rPr lang="en-US" altLang="zh-CN" sz="3200" dirty="0"/>
              <a:t>day </a:t>
            </a:r>
            <a:r>
              <a:rPr lang="en-US" altLang="zh-CN" sz="3200" dirty="0" smtClean="0"/>
              <a:t>before </a:t>
            </a:r>
            <a:r>
              <a:rPr lang="en-US" altLang="zh-CN" sz="3200" dirty="0"/>
              <a:t>yesterday?</a:t>
            </a:r>
            <a:endParaRPr lang="en-US" altLang="zh-CN" sz="3200" dirty="0"/>
          </a:p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FF33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It is/was </a:t>
            </a:r>
            <a:r>
              <a:rPr lang="en-US" altLang="zh-CN" sz="3200" dirty="0"/>
              <a:t>…</a:t>
            </a:r>
            <a:endParaRPr lang="en-US" altLang="zh-CN" sz="3200" dirty="0"/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159896" y="3696726"/>
            <a:ext cx="648072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What’s </a:t>
            </a:r>
            <a:r>
              <a:rPr lang="en-US" altLang="zh-CN" sz="3200" dirty="0" smtClean="0"/>
              <a:t>today/tomorrow/the </a:t>
            </a:r>
            <a:r>
              <a:rPr lang="en-US" altLang="zh-CN" sz="3200" dirty="0"/>
              <a:t>day after tomorrow?</a:t>
            </a:r>
            <a:endParaRPr lang="en-US" altLang="zh-CN" sz="3200" dirty="0"/>
          </a:p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6600CC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What was </a:t>
            </a:r>
            <a:r>
              <a:rPr lang="en-US" altLang="zh-CN" sz="3200" dirty="0" smtClean="0"/>
              <a:t>yesterday/the </a:t>
            </a:r>
            <a:r>
              <a:rPr lang="en-US" altLang="zh-CN" sz="3200" dirty="0"/>
              <a:t>day before </a:t>
            </a:r>
            <a:r>
              <a:rPr lang="en-US" altLang="zh-CN" sz="3200" dirty="0" smtClean="0"/>
              <a:t>yesterday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 marL="532130" indent="-532130">
              <a:lnSpc>
                <a:spcPct val="110000"/>
              </a:lnSpc>
            </a:pPr>
            <a:r>
              <a:rPr lang="en-US" altLang="zh-CN" sz="3200" dirty="0"/>
              <a:t>—</a:t>
            </a:r>
            <a:r>
              <a:rPr lang="en-US" altLang="zh-CN" sz="3200" dirty="0">
                <a:solidFill>
                  <a:srgbClr val="FF33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It is/was </a:t>
            </a:r>
            <a:r>
              <a:rPr lang="en-US" altLang="zh-CN" sz="3200" dirty="0"/>
              <a:t>…</a:t>
            </a:r>
            <a:endParaRPr lang="en-US" altLang="zh-CN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6"/>
            <a:ext cx="4753228" cy="4308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03512" y="3171797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5"/>
          <p:cNvSpPr txBox="1">
            <a:spLocks noChangeArrowheads="1"/>
          </p:cNvSpPr>
          <p:nvPr/>
        </p:nvSpPr>
        <p:spPr bwMode="auto">
          <a:xfrm>
            <a:off x="2103884" y="3277199"/>
            <a:ext cx="7232476" cy="2456057"/>
          </a:xfrm>
          <a:prstGeom prst="rect">
            <a:avLst/>
          </a:prstGeom>
          <a:solidFill>
            <a:srgbClr val="FF9900"/>
          </a:solidFill>
          <a:ln w="9525">
            <a:solidFill>
              <a:schemeClr val="accent5">
                <a:lumMod val="75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birthday party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</p:txBody>
      </p:sp>
      <p:sp>
        <p:nvSpPr>
          <p:cNvPr id="100355" name="Text Box 5"/>
          <p:cNvSpPr txBox="1">
            <a:spLocks noChangeArrowheads="1"/>
          </p:cNvSpPr>
          <p:nvPr/>
        </p:nvSpPr>
        <p:spPr bwMode="auto">
          <a:xfrm>
            <a:off x="1906966" y="1666772"/>
            <a:ext cx="9575588" cy="124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rtl="1" eaLnBrk="1" hangingPunct="1">
              <a:lnSpc>
                <a:spcPct val="115000"/>
              </a:lnSpc>
            </a:pPr>
            <a:r>
              <a:rPr lang="en-US" altLang="zh-CN" sz="3400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Make a list of the kinds of parties people have.   </a:t>
            </a:r>
            <a:endParaRPr lang="en-US" altLang="zh-CN" sz="3400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955131" y="3326668"/>
            <a:ext cx="2987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singing party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103884" y="4821115"/>
            <a:ext cx="39239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housewarming 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party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103884" y="4087026"/>
            <a:ext cx="33843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New Year’s party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990490" y="4070564"/>
            <a:ext cx="3024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edding 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party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049758" y="4814460"/>
            <a:ext cx="21009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…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26468"/>
            <a:ext cx="1219099" cy="1219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29" y="315323"/>
            <a:ext cx="4463718" cy="1199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2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3006634" y="4581128"/>
            <a:ext cx="27943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3200" dirty="0">
                <a:solidFill>
                  <a:srgbClr val="CC00FF"/>
                </a:solidFill>
              </a:rPr>
              <a:t>Costume party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algn="ctr" eaLnBrk="0" hangingPunct="0"/>
            <a:r>
              <a:rPr lang="zh-CN" altLang="en-US" sz="3200" dirty="0">
                <a:solidFill>
                  <a:srgbClr val="CC00FF"/>
                </a:solidFill>
              </a:rPr>
              <a:t>化妆舞会</a:t>
            </a:r>
            <a:endParaRPr lang="zh-CN" altLang="en-US" sz="3200" dirty="0">
              <a:solidFill>
                <a:srgbClr val="CC00FF"/>
              </a:solidFill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168008" y="1412776"/>
            <a:ext cx="4104456" cy="117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Housewarming </a:t>
            </a:r>
            <a:r>
              <a:rPr lang="en-US" altLang="zh-CN" sz="3200" dirty="0" smtClean="0">
                <a:solidFill>
                  <a:srgbClr val="CC00FF"/>
                </a:solidFill>
              </a:rPr>
              <a:t>party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 </a:t>
            </a:r>
            <a:r>
              <a:rPr lang="zh-CN" altLang="en-US" sz="3200" dirty="0">
                <a:solidFill>
                  <a:srgbClr val="CC00FF"/>
                </a:solidFill>
              </a:rPr>
              <a:t>乔迁派对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53" y="536466"/>
            <a:ext cx="4824536" cy="32163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19" y="3429000"/>
            <a:ext cx="4845952" cy="3096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4232730" y="5085184"/>
            <a:ext cx="3294492" cy="117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Graduation party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zh-CN" altLang="en-US" sz="3200" dirty="0">
                <a:solidFill>
                  <a:srgbClr val="CC00FF"/>
                </a:solidFill>
              </a:rPr>
              <a:t>毕业派对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764704"/>
            <a:ext cx="5936831" cy="3932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NDM4NDRhZjIyZDUyMzExNjg0NmQ2NTc2MzhlMmQ2ZT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5207</Words>
  <Application>WPS 演示</Application>
  <PresentationFormat>宽屏</PresentationFormat>
  <Paragraphs>306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Times New Roman</vt:lpstr>
      <vt:lpstr>Arial</vt:lpstr>
      <vt:lpstr>微软雅黑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577</cp:revision>
  <dcterms:created xsi:type="dcterms:W3CDTF">2013-03-17T02:35:00Z</dcterms:created>
  <dcterms:modified xsi:type="dcterms:W3CDTF">2023-12-15T09:33:25Z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7E322F870E894414BAEB8C95DE44C357_12</vt:lpwstr>
  </property>
  <property fmtid="{D5CDD505-2E9C-101B-9397-08002B2CF9AE}" pid="3" name="KSOProductBuildVer">
    <vt:lpwstr>2052-12.1.0.15990</vt:lpwstr>
  </property>
</Properties>
</file>